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672"/>
            <a:ext cx="12222866" cy="686267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504245"/>
            <a:ext cx="12192000" cy="2353755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8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" y="0"/>
            <a:ext cx="6331351" cy="6858000"/>
          </a:xfrm>
          <a:prstGeom prst="rect">
            <a:avLst/>
          </a:prstGeom>
          <a:gradFill flip="none" rotWithShape="1">
            <a:gsLst>
              <a:gs pos="20000">
                <a:schemeClr val="accent2"/>
              </a:gs>
              <a:gs pos="100000">
                <a:schemeClr val="accent2"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1" y="4405375"/>
            <a:ext cx="5526617" cy="1576326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None/>
              <a:defRPr lang="en-US" sz="150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500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en-US" dirty="0"/>
              <a:t>Click to add presenter</a:t>
            </a:r>
          </a:p>
        </p:txBody>
      </p:sp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355600" y="1225385"/>
            <a:ext cx="5558368" cy="2316468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2600" i="0" dirty="0"/>
            </a:lvl1pPr>
          </a:lstStyle>
          <a:p>
            <a:pPr lvl="0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 dirty="0"/>
              <a:t>Click to edit Master title style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600" y="6327007"/>
            <a:ext cx="5557838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rgbClr val="FFFFFF"/>
                </a:solidFill>
              </a:rPr>
              <a:t>—Analog Devices Confidential Information—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37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333500"/>
            <a:ext cx="5509645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355599" y="1333500"/>
            <a:ext cx="5558367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6275958" y="3763588"/>
            <a:ext cx="5509645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355601" y="3763588"/>
            <a:ext cx="5558367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295345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4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355600" y="3603976"/>
            <a:ext cx="11430000" cy="2377725"/>
          </a:xfrm>
          <a:prstGeom prst="rect">
            <a:avLst/>
          </a:prstGeom>
          <a:ln/>
        </p:spPr>
        <p:txBody>
          <a:bodyPr lIns="0" tIns="0" rIns="0" bIns="0">
            <a:normAutofit/>
          </a:bodyPr>
          <a:lstStyle>
            <a:lvl1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 sz="2200" b="0" baseline="0"/>
            </a:lvl1pPr>
            <a:lvl2pPr marL="457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 sz="2000" baseline="0">
                <a:solidFill>
                  <a:schemeClr val="bg1">
                    <a:lumMod val="50000"/>
                  </a:schemeClr>
                </a:solidFill>
              </a:defRPr>
            </a:lvl2pPr>
            <a:lvl3pPr marL="6858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800" baseline="0">
                <a:solidFill>
                  <a:schemeClr val="bg1">
                    <a:lumMod val="50000"/>
                  </a:schemeClr>
                </a:solidFill>
              </a:defRPr>
            </a:lvl3pPr>
            <a:lvl4pPr marL="914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4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565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</a:t>
            </a:r>
          </a:p>
          <a:p>
            <a:pPr marL="457200" marR="0" lvl="1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6858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9144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1430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355600" y="1333501"/>
            <a:ext cx="11430001" cy="2124595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576787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4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355600" y="3603976"/>
            <a:ext cx="11430000" cy="2377725"/>
          </a:xfrm>
          <a:prstGeom prst="rect">
            <a:avLst/>
          </a:prstGeom>
          <a:ln/>
        </p:spPr>
        <p:txBody>
          <a:bodyPr lIns="0" tIns="0" rIns="0" bIns="0">
            <a:normAutofit/>
          </a:bodyPr>
          <a:lstStyle>
            <a:lvl1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 sz="2200" b="0" baseline="0"/>
            </a:lvl1pPr>
            <a:lvl2pPr marL="457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 sz="2000" baseline="0">
                <a:solidFill>
                  <a:schemeClr val="bg1">
                    <a:lumMod val="50000"/>
                  </a:schemeClr>
                </a:solidFill>
              </a:defRPr>
            </a:lvl2pPr>
            <a:lvl3pPr marL="6858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800" baseline="0">
                <a:solidFill>
                  <a:schemeClr val="bg1">
                    <a:lumMod val="50000"/>
                  </a:schemeClr>
                </a:solidFill>
              </a:defRPr>
            </a:lvl3pPr>
            <a:lvl4pPr marL="914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4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565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</a:t>
            </a:r>
          </a:p>
          <a:p>
            <a:pPr marL="457200" marR="0" lvl="1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6858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9144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1430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355600" y="1333500"/>
            <a:ext cx="11430000" cy="2178578"/>
          </a:xfrm>
          <a:custGeom>
            <a:avLst/>
            <a:gdLst>
              <a:gd name="connsiteX0" fmla="*/ 0 w 8572500"/>
              <a:gd name="connsiteY0" fmla="*/ 0 h 2035175"/>
              <a:gd name="connsiteX1" fmla="*/ 8572500 w 8572500"/>
              <a:gd name="connsiteY1" fmla="*/ 0 h 2035175"/>
              <a:gd name="connsiteX2" fmla="*/ 8572500 w 8572500"/>
              <a:gd name="connsiteY2" fmla="*/ 1860562 h 2035175"/>
              <a:gd name="connsiteX3" fmla="*/ 8397887 w 8572500"/>
              <a:gd name="connsiteY3" fmla="*/ 2035175 h 2035175"/>
              <a:gd name="connsiteX4" fmla="*/ 0 w 8572500"/>
              <a:gd name="connsiteY4" fmla="*/ 2035175 h 2035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2500" h="2035175">
                <a:moveTo>
                  <a:pt x="0" y="0"/>
                </a:moveTo>
                <a:lnTo>
                  <a:pt x="8572500" y="0"/>
                </a:lnTo>
                <a:lnTo>
                  <a:pt x="8572500" y="1860562"/>
                </a:lnTo>
                <a:lnTo>
                  <a:pt x="8397887" y="2035175"/>
                </a:lnTo>
                <a:lnTo>
                  <a:pt x="0" y="203517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2000"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1810717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21919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5600" y="1333500"/>
            <a:ext cx="11430000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15306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" y="0"/>
            <a:ext cx="12191996" cy="6870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1" y="269835"/>
            <a:ext cx="2257220" cy="684774"/>
          </a:xfrm>
          <a:prstGeom prst="rect">
            <a:avLst/>
          </a:prstGeom>
        </p:spPr>
      </p:pic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355601" y="1333500"/>
            <a:ext cx="5558367" cy="255270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buNone/>
              <a:defRPr lang="en-US" sz="2600" b="1" i="0" kern="120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355601" y="4132638"/>
            <a:ext cx="5558367" cy="1849063"/>
          </a:xfrm>
        </p:spPr>
        <p:txBody>
          <a:bodyPr>
            <a:normAutofit/>
          </a:bodyPr>
          <a:lstStyle>
            <a:lvl1pPr marL="0" indent="0">
              <a:buNone/>
              <a:defRPr lang="en-US" sz="1500" b="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SzPct val="75000"/>
              <a:buFont typeface="Lucida Grande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>
                <a:solidFill>
                  <a:srgbClr val="FFFFFF"/>
                </a:solidFill>
              </a:rPr>
              <a:pPr/>
              <a:t>‹#›</a:t>
            </a:fld>
            <a:endParaRPr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61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5601" y="1333500"/>
            <a:ext cx="5558367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6269567" y="1348047"/>
            <a:ext cx="5558367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1997" cy="1141617"/>
          </a:xfrm>
        </p:spPr>
        <p:txBody>
          <a:bodyPr/>
          <a:lstStyle/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472037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1997" cy="1141617"/>
          </a:xfrm>
        </p:spPr>
        <p:txBody>
          <a:bodyPr/>
          <a:lstStyle/>
          <a:p>
            <a:r>
              <a:rPr lang="en-US" dirty="0"/>
              <a:t>Click to Edit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220454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37047" y="-824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656565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11037047" y="-824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656565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45480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333500"/>
            <a:ext cx="5509645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333500"/>
            <a:ext cx="5558367" cy="46482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2178405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6766560" y="1333499"/>
            <a:ext cx="5019040" cy="3764280"/>
          </a:xfrm>
          <a:custGeom>
            <a:avLst/>
            <a:gdLst>
              <a:gd name="connsiteX0" fmla="*/ 0 w 3764280"/>
              <a:gd name="connsiteY0" fmla="*/ 0 h 3764280"/>
              <a:gd name="connsiteX1" fmla="*/ 3764280 w 3764280"/>
              <a:gd name="connsiteY1" fmla="*/ 0 h 3764280"/>
              <a:gd name="connsiteX2" fmla="*/ 3764280 w 3764280"/>
              <a:gd name="connsiteY2" fmla="*/ 1729105 h 3764280"/>
              <a:gd name="connsiteX3" fmla="*/ 3764280 w 3764280"/>
              <a:gd name="connsiteY3" fmla="*/ 3116580 h 3764280"/>
              <a:gd name="connsiteX4" fmla="*/ 3764280 w 3764280"/>
              <a:gd name="connsiteY4" fmla="*/ 3589667 h 3764280"/>
              <a:gd name="connsiteX5" fmla="*/ 3589667 w 3764280"/>
              <a:gd name="connsiteY5" fmla="*/ 3764280 h 3764280"/>
              <a:gd name="connsiteX6" fmla="*/ 0 w 3764280"/>
              <a:gd name="connsiteY6" fmla="*/ 3764280 h 3764280"/>
              <a:gd name="connsiteX7" fmla="*/ 0 w 3764280"/>
              <a:gd name="connsiteY7" fmla="*/ 3116580 h 3764280"/>
              <a:gd name="connsiteX8" fmla="*/ 0 w 3764280"/>
              <a:gd name="connsiteY8" fmla="*/ 1729105 h 3764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64280" h="3764280">
                <a:moveTo>
                  <a:pt x="0" y="0"/>
                </a:moveTo>
                <a:lnTo>
                  <a:pt x="3764280" y="0"/>
                </a:lnTo>
                <a:lnTo>
                  <a:pt x="3764280" y="1729105"/>
                </a:lnTo>
                <a:lnTo>
                  <a:pt x="3764280" y="3116580"/>
                </a:lnTo>
                <a:lnTo>
                  <a:pt x="3764280" y="3589667"/>
                </a:lnTo>
                <a:lnTo>
                  <a:pt x="3589667" y="3764280"/>
                </a:lnTo>
                <a:lnTo>
                  <a:pt x="0" y="3764280"/>
                </a:lnTo>
                <a:lnTo>
                  <a:pt x="0" y="3116580"/>
                </a:lnTo>
                <a:lnTo>
                  <a:pt x="0" y="172910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indent="0" rtl="0">
              <a:buNone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333500"/>
            <a:ext cx="5558367" cy="46482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2968634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333500"/>
            <a:ext cx="5509645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333500"/>
            <a:ext cx="5558367" cy="4648200"/>
          </a:xfrm>
        </p:spPr>
        <p:txBody>
          <a:bodyPr>
            <a:normAutofit/>
          </a:bodyPr>
          <a:lstStyle>
            <a:lvl1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 sz="2000" b="0">
                <a:solidFill>
                  <a:schemeClr val="accent2"/>
                </a:solidFill>
              </a:defRPr>
            </a:lvl1pPr>
            <a:lvl2pPr marL="457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 sz="1400"/>
            </a:lvl2pPr>
            <a:lvl3pPr marL="6858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200"/>
            </a:lvl3pPr>
            <a:lvl4pPr marL="914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000"/>
            </a:lvl4pPr>
            <a:lvl5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565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</a:t>
            </a:r>
          </a:p>
          <a:p>
            <a:pPr marL="457200" marR="0" lvl="1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6858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9144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1430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240266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0" y="1"/>
            <a:ext cx="12191997" cy="1141617"/>
          </a:xfrm>
          <a:prstGeom prst="rect">
            <a:avLst/>
          </a:prstGeom>
          <a:solidFill>
            <a:schemeClr val="accent2"/>
          </a:solidFill>
        </p:spPr>
        <p:txBody>
          <a:bodyPr vert="horz" lIns="274320" tIns="182880" rIns="274320" bIns="182880" rtlCol="0" anchor="ctr" anchorCtr="0">
            <a:normAutofit/>
          </a:bodyPr>
          <a:lstStyle/>
          <a:p>
            <a:r>
              <a:rPr lang="en-US" dirty="0"/>
              <a:t>Click to Edit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0" y="6116346"/>
            <a:ext cx="1764968" cy="53544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355600" y="1333500"/>
            <a:ext cx="11430000" cy="4648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3032277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marL="0" indent="0" algn="l" defTabSz="457200" rtl="0" eaLnBrk="1" latinLnBrk="0" hangingPunct="1">
        <a:spcBef>
          <a:spcPct val="0"/>
        </a:spcBef>
        <a:buNone/>
        <a:defRPr sz="24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1000"/>
        </a:spcBef>
        <a:buClr>
          <a:schemeClr val="bg2"/>
        </a:buClr>
        <a:buSzPct val="75000"/>
        <a:buFont typeface="Lucida Grande"/>
        <a:buChar char="►"/>
        <a:defRPr lang="en-US" sz="20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85750" algn="l" defTabSz="457200" rtl="0" eaLnBrk="1" latinLnBrk="0" hangingPunct="1">
        <a:spcBef>
          <a:spcPct val="20000"/>
        </a:spcBef>
        <a:buFont typeface="Arial"/>
        <a:buChar char="–"/>
        <a:defRPr lang="en-US" sz="1800" kern="1200" baseline="0" dirty="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742950" indent="-285750" algn="l" defTabSz="457200" rtl="0" eaLnBrk="1" latinLnBrk="0" hangingPunct="1">
        <a:spcBef>
          <a:spcPct val="20000"/>
        </a:spcBef>
        <a:buFont typeface="Arial"/>
        <a:buChar char="•"/>
        <a:defRPr lang="en-US" sz="1600" kern="1200" baseline="0" dirty="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971550" indent="-285750" algn="l" defTabSz="457200" rtl="0" eaLnBrk="1" latinLnBrk="0" hangingPunct="1">
        <a:spcBef>
          <a:spcPct val="20000"/>
        </a:spcBef>
        <a:buFont typeface="Arial"/>
        <a:buChar char="–"/>
        <a:defRPr lang="en-US" sz="1400" kern="1200" dirty="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en-US" sz="1200" kern="1200" baseline="0" dirty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8">
          <p15:clr>
            <a:srgbClr val="F26B43"/>
          </p15:clr>
        </p15:guide>
        <p15:guide id="2" pos="224">
          <p15:clr>
            <a:srgbClr val="F26B43"/>
          </p15:clr>
        </p15:guide>
        <p15:guide id="3" pos="7424">
          <p15:clr>
            <a:srgbClr val="F26B43"/>
          </p15:clr>
        </p15:guide>
        <p15:guide id="4" orient="horz" pos="840">
          <p15:clr>
            <a:srgbClr val="F26B43"/>
          </p15:clr>
        </p15:guide>
        <p15:guide id="5" pos="3949">
          <p15:clr>
            <a:srgbClr val="F26B43"/>
          </p15:clr>
        </p15:guide>
        <p15:guide id="6" pos="3725">
          <p15:clr>
            <a:srgbClr val="F26B43"/>
          </p15:clr>
        </p15:guide>
        <p15:guide id="7" orient="horz" pos="7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909205-1AFD-4EB5-AD95-D2E434F731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1CEE6-8BBE-4393-857A-BEE0A5C48EE0}" type="slidenum"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1C4197-7ED5-47EE-A945-8D61745E5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 Set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1D7A7-4602-404B-BA01-4EC16C379F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65656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—Analog Devices Confidential Information—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65656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2077156" y="1587728"/>
          <a:ext cx="8032045" cy="226745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133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701">
                  <a:extLst>
                    <a:ext uri="{9D8B030D-6E8A-4147-A177-3AD203B41FA5}">
                      <a16:colId xmlns:a16="http://schemas.microsoft.com/office/drawing/2014/main" val="2638649745"/>
                    </a:ext>
                  </a:extLst>
                </a:gridCol>
                <a:gridCol w="2297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788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Assembly</a:t>
                      </a:r>
                      <a:r>
                        <a:rPr lang="en-US" sz="1400" baseline="0" dirty="0"/>
                        <a:t> Site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From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73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Wire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1.2 4N</a:t>
                      </a:r>
                      <a:r>
                        <a:rPr lang="en-US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Au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1.2 4N</a:t>
                      </a:r>
                      <a:r>
                        <a:rPr lang="en-US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Au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5557580"/>
                  </a:ext>
                </a:extLst>
              </a:tr>
              <a:tr h="28187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Die Attach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Ablestik</a:t>
                      </a:r>
                      <a:r>
                        <a:rPr lang="en-US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84-1LMISR4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Ablestik</a:t>
                      </a:r>
                      <a:r>
                        <a:rPr lang="en-US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84-1LMISR4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9786259"/>
                  </a:ext>
                </a:extLst>
              </a:tr>
              <a:tr h="449511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/>
                        <a:t>Die Coat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DOW4939</a:t>
                      </a:r>
                    </a:p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Q3-6646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DOW4939</a:t>
                      </a:r>
                    </a:p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Q3-6646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511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/>
                        <a:t>Mold</a:t>
                      </a:r>
                      <a:r>
                        <a:rPr lang="en-US" sz="1400" kern="1200" baseline="0" dirty="0"/>
                        <a:t> Compound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Sumitomo G600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Sumitomo EME 6300H3L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Sumitomo G600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451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/>
                        <a:t>Plating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100% Matte Sn</a:t>
                      </a:r>
                      <a:r>
                        <a:rPr lang="en-US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400" kern="1200" baseline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SnPb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100% Matte Sn</a:t>
                      </a:r>
                      <a:r>
                        <a:rPr lang="en-US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400" kern="1200" baseline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SnPb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DD7D703-3E26-4F63-BDEF-185688EFB53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77155" y="4193454"/>
          <a:ext cx="8032045" cy="193381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133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701">
                  <a:extLst>
                    <a:ext uri="{9D8B030D-6E8A-4147-A177-3AD203B41FA5}">
                      <a16:colId xmlns:a16="http://schemas.microsoft.com/office/drawing/2014/main" val="2638649745"/>
                    </a:ext>
                  </a:extLst>
                </a:gridCol>
                <a:gridCol w="2297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33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Assembly</a:t>
                      </a:r>
                      <a:r>
                        <a:rPr lang="en-US" sz="1400" baseline="0" dirty="0"/>
                        <a:t> Site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From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0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Wire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1.2 4N</a:t>
                      </a:r>
                      <a:r>
                        <a:rPr lang="en-US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Au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1.2 4N</a:t>
                      </a:r>
                      <a:r>
                        <a:rPr lang="en-US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Au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5557580"/>
                  </a:ext>
                </a:extLst>
              </a:tr>
              <a:tr h="32491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Die Attach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Ablestik</a:t>
                      </a:r>
                      <a:r>
                        <a:rPr lang="en-US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84-1LMISR4</a:t>
                      </a:r>
                    </a:p>
                    <a:p>
                      <a:pPr marL="0" algn="ctr" defTabSz="457200" rtl="0" eaLnBrk="1" latinLnBrk="0" hangingPunct="1"/>
                      <a:r>
                        <a:rPr lang="en-US" sz="1400" kern="1200" baseline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Ablestik</a:t>
                      </a:r>
                      <a:r>
                        <a:rPr lang="en-US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8361J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Ablestik</a:t>
                      </a:r>
                      <a:r>
                        <a:rPr lang="en-US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84-1LMISR4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9786259"/>
                  </a:ext>
                </a:extLst>
              </a:tr>
              <a:tr h="363143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/>
                        <a:t>Mold</a:t>
                      </a:r>
                      <a:r>
                        <a:rPr lang="en-US" sz="1400" kern="1200" baseline="0" dirty="0"/>
                        <a:t> Compound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Sumitomo G600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Sumitomo G600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03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/>
                        <a:t>Plating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100% Matte Sn</a:t>
                      </a:r>
                      <a:r>
                        <a:rPr lang="en-US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400" kern="1200" baseline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SnPb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100% Matte Sn</a:t>
                      </a:r>
                      <a:r>
                        <a:rPr lang="en-US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400" kern="1200" baseline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SnPb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50B0E41-1CD3-4F41-A4FB-6FC5E8EF4A96}"/>
              </a:ext>
            </a:extLst>
          </p:cNvPr>
          <p:cNvSpPr txBox="1">
            <a:spLocks/>
          </p:cNvSpPr>
          <p:nvPr/>
        </p:nvSpPr>
        <p:spPr>
          <a:xfrm>
            <a:off x="355600" y="1225485"/>
            <a:ext cx="11430000" cy="4756215"/>
          </a:xfrm>
          <a:prstGeom prst="rect">
            <a:avLst/>
          </a:prstGeom>
        </p:spPr>
        <p:txBody>
          <a:bodyPr/>
          <a:lstStyle>
            <a:lvl1pPr marL="228600" indent="-228600" algn="l" defTabSz="457200" rtl="0" eaLnBrk="1" latinLnBrk="0" hangingPunct="1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  <a:buChar char="►"/>
              <a:defRPr lang="en-US" sz="20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lang="en-US" sz="1800" kern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sz="1600" kern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715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lang="en-US" sz="14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lang="en-US" sz="1200" kern="120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5656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parts with die coat</a:t>
            </a: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65656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65656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65656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65656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65656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5656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parts without die coat</a:t>
            </a:r>
          </a:p>
        </p:txBody>
      </p:sp>
    </p:spTree>
    <p:extLst>
      <p:ext uri="{BB962C8B-B14F-4D97-AF65-F5344CB8AC3E}">
        <p14:creationId xmlns:p14="http://schemas.microsoft.com/office/powerpoint/2010/main" val="2231367147"/>
      </p:ext>
    </p:extLst>
  </p:cSld>
  <p:clrMapOvr>
    <a:masterClrMapping/>
  </p:clrMapOvr>
</p:sld>
</file>

<file path=ppt/theme/theme1.xml><?xml version="1.0" encoding="utf-8"?>
<a:theme xmlns:a="http://schemas.openxmlformats.org/drawingml/2006/main" name="1_ADITemplate">
  <a:themeElements>
    <a:clrScheme name="Analog Devices Color Palette">
      <a:dk1>
        <a:srgbClr val="656565"/>
      </a:dk1>
      <a:lt1>
        <a:srgbClr val="FFFFFF"/>
      </a:lt1>
      <a:dk2>
        <a:srgbClr val="003D61"/>
      </a:dk2>
      <a:lt2>
        <a:srgbClr val="1E4056"/>
      </a:lt2>
      <a:accent1>
        <a:srgbClr val="009FBD"/>
      </a:accent1>
      <a:accent2>
        <a:srgbClr val="003D61"/>
      </a:accent2>
      <a:accent3>
        <a:srgbClr val="A91D45"/>
      </a:accent3>
      <a:accent4>
        <a:srgbClr val="27B34F"/>
      </a:accent4>
      <a:accent5>
        <a:srgbClr val="7C4A8B"/>
      </a:accent5>
      <a:accent6>
        <a:srgbClr val="FF7200"/>
      </a:accent6>
      <a:hlink>
        <a:srgbClr val="009FBD"/>
      </a:hlink>
      <a:folHlink>
        <a:srgbClr val="7C4A8B"/>
      </a:folHlink>
    </a:clrScheme>
    <a:fontScheme name="ADI PP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  <a:miter lim="800000"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Lucida Grande</vt:lpstr>
      <vt:lpstr>Wingdings</vt:lpstr>
      <vt:lpstr>1_ADITemplate</vt:lpstr>
      <vt:lpstr>Material 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Set</dc:title>
  <dc:creator>Diaz, Sharie</dc:creator>
  <cp:lastModifiedBy>Diaz, Sharie</cp:lastModifiedBy>
  <cp:revision>1</cp:revision>
  <dcterms:created xsi:type="dcterms:W3CDTF">2019-03-01T00:52:47Z</dcterms:created>
  <dcterms:modified xsi:type="dcterms:W3CDTF">2019-03-01T00:53:20Z</dcterms:modified>
</cp:coreProperties>
</file>